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9" r:id="rId11"/>
    <p:sldId id="264" r:id="rId1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7F23E9-9CC3-42E3-817D-2589514F8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D5B5AB9-201F-4916-A543-A5454FEDC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C9321EC-E0E6-479A-A891-F954EFDB8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3A44AC-AD28-4819-892B-D939DC3B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1F8D35-1F71-41CA-A7DE-7921740E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7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3F9959-C360-4502-ABCF-4A704929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591739A-2293-47B9-AC10-508DB128F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C65C5E-B277-4797-BE87-336CDE6C4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C987560-994A-437D-8968-EE7E9407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17E4B0-A44C-48BA-A855-625FD4C11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1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DB820AC-EED7-45A3-AD2E-41F7E24C69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B4C33C1-0160-4D86-8776-C36336CF8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5584A0-B536-4753-81CF-6DBD998E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5DB6D2-BC45-456C-955D-87415CB9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F370F6-57CA-4181-BA1C-0D68ACB31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23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10D32E-2BF6-47D3-9A95-6D40980F4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97BF8E-F3AF-44E0-B8E8-569E2F71E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B71D99-3C51-4D28-94E9-DBD6C913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D3152E-2BC8-4EE2-9D2B-DAA3BFAA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D6A43FC-B318-456A-B6CD-5FB64B01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940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1CF295-A4F3-4D40-9AC2-59C63C975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092A0D-C27E-4D93-9CCD-155B2F598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3D5E0E-C60C-4FD3-A7D2-3F6575E8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B9E921-69EB-4272-A095-93FE6B79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7444BD-16C3-4FD3-BCE1-B1D8F892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35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EF400D-99D1-4CB7-98F2-6B496272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B1EBC7-E057-466D-B2E9-FC00223CA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6CE0BF1-191F-4E6E-9B43-7C10F20C6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863E2B0-3B3B-4B68-B353-662CB19E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211889-0610-447A-B746-04A4465B4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A8C533-ED7B-4C49-9C9A-68E840D8A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671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E6F32B-97A8-4969-B764-27967040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BED688-CF5B-4EC6-A4DF-B7E9D3372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B996414-0421-4367-9F75-5F5744994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5AE3867-A9DC-464B-BBC1-62ECDE436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A2E83F-AC68-4964-9103-B72954BEC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FD89D8F-5ECB-4409-82B4-5572857BA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522A60F-969E-4B90-B717-35A914E7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32FDC93-8F64-42BE-8969-2BD83DEB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47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42EF7A-0EAC-4835-8FD8-167E8AC4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4719348-2AF9-46CA-A380-61663D723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8775FFC-766B-4341-8E0A-4141043D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D22E172-B30D-42B9-A2D1-A05DA599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358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5301CE-1C56-40E3-A22E-7BE7B7949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B198A73-06C7-44C1-B30C-E09510FC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4CA5DE-35EF-41E3-A5C4-99444261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195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B1AF54-22D6-4EF8-8252-9E8337BA2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DE0A67-2CBF-4A73-BD9F-71DBFD281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E582E4D-81DC-4FB1-9433-623245030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572682D-229B-4149-9DB7-4868D874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EB09B04-937D-4EC6-8049-D73319470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25631EA-25CF-4A42-B13E-4C994EEC1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03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641C51-C6ED-425B-AEA0-0E80C2B42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A5F119D-7234-41BE-975D-9650EA447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1C4A1D5-A90D-479D-B304-CE9C4AC33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9DDF09-F632-400A-8931-9C1D745A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7C0A01E-A09E-49C1-A316-DEF779EA8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8DDABF-8100-4FC8-8505-3FA46B84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32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4543AC3-E76B-4384-BF69-C16B9313E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CDDAD4-014E-4155-A725-FB8759255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78CD79-C6D9-45FC-816A-10666DB8B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3FD1E-26CC-43F6-BCC9-4D5BFE923F1B}" type="datetimeFigureOut">
              <a:rPr lang="pl-PL" smtClean="0"/>
              <a:pPr/>
              <a:t>01.02.2021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354F01-C64C-4393-A1EB-95C506792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F26310-1F0A-40D1-B86B-1E9E8EF62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D5E3-C880-4668-A3F0-4344F49500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72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06CB6F-3EED-493F-AD9D-7F80D4C9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400" b="1" dirty="0"/>
              <a:t>UZYSKANIE STATUSU MIASTA  - Podstawa prawna, kryteria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499274-48BE-4298-BB1A-337174F3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1" y="342434"/>
            <a:ext cx="729211" cy="8507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CFA7B-975D-4589-8652-F6DDED546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1215870"/>
            <a:ext cx="10515600" cy="5203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u="sng" dirty="0"/>
              <a:t>Podstawy prawne nadania miejscowości statusu miasta wynikają z: </a:t>
            </a:r>
          </a:p>
          <a:p>
            <a:r>
              <a:rPr lang="pl-PL" sz="1800" dirty="0"/>
              <a:t>Ustawy z dnia 8 marca 1990 roku o samorządzie gminnym (Dz. U. z 2020 r. poz. 713, 1378.)</a:t>
            </a:r>
          </a:p>
          <a:p>
            <a:r>
              <a:rPr lang="pl-PL" sz="1800" dirty="0"/>
              <a:t>Rozporządzenia Rady Ministrów z dnia 9 sierpnia 2001r w sprawie trybu postępowania przy składaniu wniosków dotyczących tworzenia, łączenia dzielenia, znoszenia i ustalania granic gmin, nadawania gminie lub miejscowości statusu miasta ustalania i zmiany nazw gmin i siedzib ich władz oraz dokumentów wymaganych w tych sprawach.(</a:t>
            </a:r>
            <a:r>
              <a:rPr lang="pl-PL" sz="1800" dirty="0" err="1"/>
              <a:t>t.j</a:t>
            </a:r>
            <a:r>
              <a:rPr lang="pl-PL" sz="1800" dirty="0"/>
              <a:t>. Dz. U. z 2014 poz.310) </a:t>
            </a:r>
          </a:p>
          <a:p>
            <a:pPr marL="0" indent="0">
              <a:buNone/>
            </a:pPr>
            <a:r>
              <a:rPr lang="pl-PL" sz="2000" u="sng" dirty="0"/>
              <a:t>Zgodnie z ustawą nadanie miejscowości statusu miasta dokonywane jest z uwzględnieniem infrastruktury społecznej i technicznej oraz układu urbanistycznego i charakteru zabudowy.</a:t>
            </a:r>
          </a:p>
          <a:p>
            <a:pPr marL="0" indent="0">
              <a:buNone/>
            </a:pPr>
            <a:r>
              <a:rPr lang="pl-PL" sz="2000" u="sng" dirty="0"/>
              <a:t>Departament Administracji Publicznej MSWiA opiniując wniosek w sprawie nadania statusu miasta stosuje następujące kryteria:</a:t>
            </a:r>
          </a:p>
          <a:p>
            <a:r>
              <a:rPr lang="pl-PL" sz="1800" dirty="0"/>
              <a:t>Liczba mieszkańców nie mniejsza niż 2 tys. </a:t>
            </a:r>
          </a:p>
          <a:p>
            <a:r>
              <a:rPr lang="pl-PL" sz="1800"/>
              <a:t>Ewentualne posiadanie </a:t>
            </a:r>
            <a:r>
              <a:rPr lang="pl-PL" sz="1800" dirty="0"/>
              <a:t>praw miejskich w przeszłości</a:t>
            </a:r>
          </a:p>
          <a:p>
            <a:r>
              <a:rPr lang="pl-PL" sz="1800" dirty="0"/>
              <a:t>Przynajmniej 60 % mieszkańców utrzymuje się z działalności pozarolniczej </a:t>
            </a:r>
          </a:p>
          <a:p>
            <a:r>
              <a:rPr lang="pl-PL" sz="1800" dirty="0"/>
              <a:t>Brak zabudowy zagrodowej w części miejskiej, posiadanie wyodrębnionego centrum</a:t>
            </a:r>
          </a:p>
          <a:p>
            <a:r>
              <a:rPr lang="pl-PL" sz="1800" dirty="0"/>
              <a:t>Posiadanie infrastruktury technicznej – wodociągów, kanalizacji</a:t>
            </a:r>
          </a:p>
        </p:txBody>
      </p:sp>
    </p:spTree>
    <p:extLst>
      <p:ext uri="{BB962C8B-B14F-4D97-AF65-F5344CB8AC3E}">
        <p14:creationId xmlns:p14="http://schemas.microsoft.com/office/powerpoint/2010/main" val="1387208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06CB6F-3EED-493F-AD9D-7F80D4C9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400" b="1" dirty="0"/>
              <a:t>UZYSKANIE STATUSU MIASTA – HISTORIA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499274-48BE-4298-BB1A-337174F3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1" y="342434"/>
            <a:ext cx="729211" cy="8507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29BC16-ADAC-4CA7-8941-D9EC76419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3543"/>
            <a:ext cx="10719816" cy="517104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2000" b="1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WAŻNE DATY</a:t>
            </a:r>
            <a:r>
              <a:rPr lang="pl-PL" sz="2000" b="1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0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wyciąg z opracowania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WIEJSKIEJ I MIESKIEJ PRZESZŁOŚCI CZARNEGO DUNAJCA – Łukasz </a:t>
            </a:r>
            <a:r>
              <a:rPr lang="pl-PL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Wiater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l-PL" sz="2000" b="1" u="sng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1787 r. – po wielkim pożarze z który strawił pierwotny kościół i prawie połowę ówczesnych domów, kształtuje się układ z zabudową rozmieszczoną na szerszym obszarze, przy jednoczesnym zachowaniu układu centrum z rynkiem pośrodku.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1787 r. Czarny Dunajec liczył 1453 mieszkańców, w 1885 r. – 2643 mieszkańców.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1883 r. - w Czarnym Dunajcu działalność rozpoczął Sąd Powiatowy.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1906 r. - Rada Gminna uchwaliła wniesienie do Sejmu Krajowego petycji o podniesienie Czarnego Dunajca do rangi miasteczka.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sierpnia 1923 r. – uchwała Rady Ministrów pod kierownictwem Wincentego Witosa, w sprawie przyjęcia projektu ustawy w przedmiocie zaliczenia gminy Czarny Dunajec do miejscowości, podlegających galicyjskiej krajowej ustawie gminnej z dnia 3 lipca 1896 r.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grudnia 1924 r. oraz 19 grudnia 1924 r. – kolejno Sejm i Senat przyjmują ustawę w przedmiocie zaliczenia gminy Czarny Dunajec do miejscowości, podlegających galicyjskiej krajowej ustawie gminnej (ustawa zostaje przyjęta bez głosu sprzeciwu).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stycznia 1925 r. – Czarny Dunajec stał się gminą miejską. Swoje siedziby w Czarnym Dunajcu znajdowały: urząd katastralny, poczta, komisariat Policji Państwowej i placówka Straży Granicznej.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20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1933 r. - utrata praw miejskich przez miejscowości liczące do 3000 mieszkańców, w tym Czarny Dunajec (ustawa o częściowej zmianie ustroju samorządu terytorialnego).</a:t>
            </a:r>
            <a:endParaRPr lang="pl-PL" sz="2000" b="1" dirty="0">
              <a:solidFill>
                <a:srgbClr val="2F2F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6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dirty="0">
              <a:solidFill>
                <a:srgbClr val="2F2F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500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E903C927-CF06-4E13-A58D-7C6FEF558B43}"/>
              </a:ext>
            </a:extLst>
          </p:cNvPr>
          <p:cNvSpPr txBox="1">
            <a:spLocks/>
          </p:cNvSpPr>
          <p:nvPr/>
        </p:nvSpPr>
        <p:spPr>
          <a:xfrm>
            <a:off x="990600" y="1459992"/>
            <a:ext cx="10719816" cy="5056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pl-PL" sz="1500" b="1" dirty="0">
              <a:solidFill>
                <a:srgbClr val="2F2F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pl-PL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endParaRPr lang="pl-PL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30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06CB6F-3EED-493F-AD9D-7F80D4C9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400" b="1" dirty="0"/>
              <a:t>UZYSKANIE STATUSU MIASTA – HISTORIA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499274-48BE-4298-BB1A-337174F3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1" y="342434"/>
            <a:ext cx="729211" cy="8507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29BC16-ADAC-4CA7-8941-D9EC76419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7592"/>
            <a:ext cx="10719816" cy="5056632"/>
          </a:xfrm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6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600" b="1" dirty="0">
              <a:solidFill>
                <a:srgbClr val="2F2F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6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dirty="0">
              <a:solidFill>
                <a:srgbClr val="2F2F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500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62B4881-1737-4F88-B4F1-4983B81FA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21" y="2037384"/>
            <a:ext cx="5987103" cy="3314145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AF491FC6-3FBC-4F1D-8A74-9B102FC5B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8108" y="1797076"/>
            <a:ext cx="5110097" cy="379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06CB6F-3EED-493F-AD9D-7F80D4C9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400" b="1" dirty="0"/>
              <a:t>UZYSKANIE STATUSU MIASTA  - HARMONOGRAM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499274-48BE-4298-BB1A-337174F3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1" y="342434"/>
            <a:ext cx="729211" cy="8507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A7DE14-6480-4E8F-85B8-96EEFCA07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15871"/>
            <a:ext cx="10515600" cy="5367809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Wyrażenie </a:t>
            </a:r>
            <a:r>
              <a:rPr lang="pl-PL" sz="1800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stanowiska przez Radę Sołecką</a:t>
            </a: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.  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Podjęcie </a:t>
            </a:r>
            <a:r>
              <a:rPr lang="pl-PL" sz="1800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uchwały Rady Gminy w sprawie przeprowadzenia konsultacji </a:t>
            </a: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z mieszkańcami w sprawie nadania statusu miasta miejscowości Czarny Dunajec.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Opracowanie </a:t>
            </a:r>
            <a:r>
              <a:rPr lang="pl-PL" sz="1800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materiałów </a:t>
            </a: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na potrzeby konsultacji oraz opracowania wniosku obejmujących m.in.: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500" dirty="0">
                <a:latin typeface="Times New Roman" panose="02020603050405020304" pitchFamily="18" charset="0"/>
                <a:ea typeface="Calibri" panose="020F0502020204030204" pitchFamily="34" charset="0"/>
              </a:rPr>
              <a:t>rys historyczny miejscowości,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500" dirty="0">
                <a:latin typeface="Times New Roman" panose="02020603050405020304" pitchFamily="18" charset="0"/>
                <a:ea typeface="Calibri" panose="020F0502020204030204" pitchFamily="34" charset="0"/>
              </a:rPr>
              <a:t>informację dotyczącą zabytków architektonicznych, opis układu urbanistycznego, opis infrastruktury,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500" dirty="0">
                <a:latin typeface="Times New Roman" panose="02020603050405020304" pitchFamily="18" charset="0"/>
                <a:ea typeface="Calibri" panose="020F0502020204030204" pitchFamily="34" charset="0"/>
              </a:rPr>
              <a:t>dokumenty, mapy, monografie, publikacje, foldery,</a:t>
            </a:r>
            <a:endParaRPr lang="pl-PL" sz="15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 startAt="4"/>
            </a:pPr>
            <a:r>
              <a:rPr lang="pl-PL" sz="18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Przeprowadzenie konsultacji społecznych </a:t>
            </a:r>
            <a:r>
              <a:rPr lang="pl-PL" sz="1800" u="sng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w całej gminie</a:t>
            </a:r>
            <a:r>
              <a:rPr lang="pl-PL" sz="18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 startAt="4"/>
            </a:pP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Ustalenie </a:t>
            </a:r>
            <a:r>
              <a:rPr lang="pl-PL" sz="1800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wyników konsultacji </a:t>
            </a: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z mieszkańcami 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(wyniki będą ustalane odrębnie dla całej gminy oraz miejscowości Czarny Dunajec).</a:t>
            </a: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 startAt="4"/>
            </a:pP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Wyrażenie </a:t>
            </a:r>
            <a:r>
              <a:rPr lang="pl-PL" sz="1800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opinii przez Radę Gminy </a:t>
            </a: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w kwestii nadania statusu miasta, po przeprowadzeniu konsultacji.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 startAt="4"/>
            </a:pP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Wystąpienie z </a:t>
            </a:r>
            <a:r>
              <a:rPr lang="pl-PL" sz="1800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wnioskiem do ministra właściwego </a:t>
            </a:r>
            <a:r>
              <a:rPr lang="pl-PL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do spraw administracji publicznej za pośrednictwem Wojewody Małopolskiego (Wojewoda wydaje opinię w ciągu 3 miesięcy i przesyła dokument do Ministra właściwego ds. administracji).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pl-PL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są rozpatrywane przez Radę Ministrów w ciągu roku od dnia złożenia wniosku, nie później jednak niż do dnia 31 lipca roku poprzedzającego rok budżetowy, w którym ma nastąpić zmiana.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 startAt="4"/>
            </a:pPr>
            <a:endParaRPr lang="pl-PL" sz="18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27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06CB6F-3EED-493F-AD9D-7F80D4C9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400" b="1" dirty="0"/>
              <a:t>UZYSKANIE STATUSU MIASTA – PYTANIA I ODPOWIEDZI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499274-48BE-4298-BB1A-337174F3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1" y="342434"/>
            <a:ext cx="729211" cy="8507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29BC16-ADAC-4CA7-8941-D9EC76419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8760"/>
            <a:ext cx="10719816" cy="48554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Wyjaśnienia dla mieszkańców w postaci odpowiedzi na istotne pytania związane z zamierzeniem uzyskania przez miejscowość Czarny Dunajec statusu miasta: 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Co daje mieszkańcom uzyskanie statusu miasta ?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Status miasta może przyczynić się do </a:t>
            </a:r>
            <a:r>
              <a:rPr lang="pl-PL" sz="18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wzrostu prestiżu 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miejscowości Czarny Dunajec i podniesienia jej znaczenia, co jest ważne chociażby w kontekście planów związanych z uzdrowiskiem. Powinien dawać także </a:t>
            </a:r>
            <a:r>
              <a:rPr lang="pl-PL" sz="18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większe możliwości pozyskiwania środków unijnych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tym samym przyczyniać się do dalszego </a:t>
            </a:r>
            <a:r>
              <a:rPr lang="pl-PL" sz="18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rozwoju gospodarczego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2.Jakie będą koszty zmiany statusu Czarnego Dunajca ze wsi na miasto ?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Koszty finansowe będą niewielkie, to praktycznie koszty </a:t>
            </a:r>
            <a:r>
              <a:rPr lang="pl-PL" sz="18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wymiany szyldów (tablic) z nazwami organów gminy oraz pieczęci urzędowych i pieczątek pracowników Urzędu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Szacuje się ,że nie powinny przekroczyć 5 tysięcy złotych.                                                                   Bardzo duży będzie natomiast nakład pracy </a:t>
            </a:r>
            <a:r>
              <a:rPr lang="pl-PL" sz="1800" dirty="0" err="1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administracyjno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–koncepcyjnej przy opracowaniu wniosku do Rady Ministrów i gromadzeniu wymaganych załączników. 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3.Czy wzrosną podatki od nieruchomości?  </a:t>
            </a:r>
            <a:r>
              <a:rPr lang="pl-P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Stawki podatku od nieruchomości </a:t>
            </a:r>
            <a:r>
              <a:rPr lang="pl-PL" sz="18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uchwalane są co roku przez Radę Gminy z uwzględnieniem stawek maksymalnych  określonych rozporządzeniem Ministra Finansów, które są identyczne zarówno dla miast jaki i dla wsi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Nie ma więc podstaw prawnych do ich zwiększania po zmianie statusu gminy wiejskiej na miejsko- wiejską.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780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06CB6F-3EED-493F-AD9D-7F80D4C9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400" b="1" dirty="0"/>
              <a:t>UZYSKANIE STATUSU MIASTA – PYTANIA I ODPOWIEDZI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499274-48BE-4298-BB1A-337174F3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1" y="342434"/>
            <a:ext cx="729211" cy="8507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29BC16-ADAC-4CA7-8941-D9EC76419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8760"/>
            <a:ext cx="10719816" cy="485546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Jak wygląda kwestia podatku rolnego?   </a:t>
            </a:r>
            <a:r>
              <a:rPr lang="pl-P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ZMIENIĄ SIĘ ZASADY USTALANIA PODATKU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Opodatkowaniu podatkiem rolnym </a:t>
            </a:r>
            <a:r>
              <a:rPr lang="pl-PL" sz="18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podlegają grunty mające w ewidencji gruntów status użytku rolnego niezależnie od tego, czy są one położone na terenie miasta czy wsi. 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Wyjątek stanowią tutaj tylko grunty zajęte na prowadzenie działalności gospodarczej innej niż działalność rolna, które są opodatkowane podatkiem od nieruchomości.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Stawki podatku rolnego uchwalane są przez Radę Gminy na podstawie komunikatu Prezesa GUS w sprawie średniej ceny skupu żyta za okres 11 kwartałów będące podstawą do ustalenia podatku rolnego na dany rok podatkowy.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5.Czy zmienią się stawki za dzierżawę terenów gminnych oraz opłata planistyczna?</a:t>
            </a:r>
            <a:r>
              <a:rPr lang="pl-P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NIE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Wysokość stawek za dzierżawę terenów gminnych </a:t>
            </a:r>
            <a:r>
              <a:rPr lang="pl-PL" sz="18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ulegnie zmianie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W przypadku opłaty planistycznej (przy planie przestrzennego zagospodarowania)  to </a:t>
            </a:r>
            <a:r>
              <a:rPr lang="pl-PL" sz="18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wysokość stawki procentowej tej opłaty  ustala Rada Gminy 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drodze uchwały. Stąd, jeżeli Rada stawek nie zmieni, pozostaną one na takim samym poziomie.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Czy nastąpi likwidacja dopłat rolniczych?   </a:t>
            </a:r>
            <a:r>
              <a:rPr lang="pl-P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 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Rolnik ma </a:t>
            </a:r>
            <a:r>
              <a:rPr lang="pl-PL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prawo uzyskać dopłaty niezależnie od tego, czy jego gospodarstwo położone jest na terenie miasta, czy wsi </a:t>
            </a:r>
            <a:r>
              <a:rPr lang="pl-P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.W chwili obecnej takie same dopłaty uzyskują rolnicy z Czarnego Dunajca jak z  miasta Nowego Targu czy miasta Rabki-Zdroju.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336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06CB6F-3EED-493F-AD9D-7F80D4C9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400" b="1" dirty="0"/>
              <a:t>UZYSKANIE STATUSU MIASTA – PYTANIA I ODPOWIEDZI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499274-48BE-4298-BB1A-337174F3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1" y="342434"/>
            <a:ext cx="729211" cy="8507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29BC16-ADAC-4CA7-8941-D9EC76419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8760"/>
            <a:ext cx="10719816" cy="485546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7.Czy nauczyciele stracą dodatki wiejskie? 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pl-P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Nauczyciele NIE stracą dodatków.</a:t>
            </a:r>
            <a:endParaRPr lang="pl-PL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Dodatek wiejski należy się: „nauczycielowi zatrudnionemu </a:t>
            </a:r>
            <a:r>
              <a:rPr lang="pl-PL" sz="18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terenie wiejskim oraz w mieście liczącym do 5.000 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mieszkańców: zgodnie z art. 54 ust. 5 ustawy z dnia 26 stycznia 1982r. Karta Nauczyciela (</a:t>
            </a:r>
            <a:r>
              <a:rPr lang="pl-PL" sz="1800" dirty="0" err="1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Dz. U. z 2019 r. poz. 2215 z późn.zm)</a:t>
            </a:r>
            <a:endParaRPr lang="pl-PL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Jak wygląda kwestia stypendiów dla dzieci i młodzieży ?  </a:t>
            </a:r>
            <a:r>
              <a:rPr lang="pl-P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ZMIENIĄ SIĘ ZASADY USTALANIA STYPENDIÓW</a:t>
            </a:r>
            <a:endParaRPr lang="pl-PL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Stypendium szkolne może otrzymać uczeń znajdujący się w trudnej sytuacji materialnej wynikającej z niskich dochodów na osobę w rodzinie, zgodnie z art. 90d ust. 1 ustawy z dnia 7 września 1991r. o systemie oświaty (</a:t>
            </a:r>
            <a:r>
              <a:rPr lang="pl-PL" sz="1800" dirty="0" err="1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Dz. U. z 2019 r. poz. 1481 z późn.zm.) </a:t>
            </a:r>
            <a:r>
              <a:rPr lang="pl-PL" sz="18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Ustawodawca nie uzależnia przyznania stypendium od miejsca zamieszkania.</a:t>
            </a:r>
            <a:endParaRPr lang="pl-PL" sz="1200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9.Czy zmieni się wysokość subwencji oświatowej dla gminy ?  </a:t>
            </a:r>
            <a:r>
              <a:rPr lang="pl-PL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ZMIENIĄ SIĘ ZASADY USTALANIA SUBWENCJI</a:t>
            </a:r>
            <a:endParaRPr lang="pl-PL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Zgodnie z rozporządzeniem Ministra Edukacji Narodowej z dnia 12 grudnia 2019r. w sprawie podziału części oświatowej subwencji ogólnej dla jednostek samorządu terytorialnego w roku 2020r. (Dz. U. z 2019r. poz. 2446) waga P1,  dotyczy uczniów szkół podstawowych zlokalizowanych na terenie wiejskim lub miastach do 5.000 mieszkańców. </a:t>
            </a:r>
            <a:r>
              <a:rPr lang="pl-PL" sz="18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obecnym stanie prawnym ustawodawca określa wysokości subwencji oświatowej na jednakowym poziomie na terenach wiejskich i miastach do 5.000 mieszkańców.</a:t>
            </a:r>
            <a:endParaRPr lang="pl-PL" sz="1200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641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06CB6F-3EED-493F-AD9D-7F80D4C9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400" b="1" dirty="0"/>
              <a:t>UZYSKANIE STATUSU MIASTA – PYTANIA I ODPOWIEDZI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499274-48BE-4298-BB1A-337174F3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1" y="342434"/>
            <a:ext cx="729211" cy="8507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29BC16-ADAC-4CA7-8941-D9EC76419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7592"/>
            <a:ext cx="10719816" cy="5056632"/>
          </a:xfrm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5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5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10.Jaki będzie dostęp do funduszy z UE po zmianie statusu miejscowości?</a:t>
            </a:r>
            <a:endParaRPr lang="pl-PL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5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Gminy miejsko –wiejskie </a:t>
            </a:r>
            <a:r>
              <a:rPr lang="pl-PL" sz="15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mogą ubiegać się o środki z funduszy europejskich, </a:t>
            </a:r>
            <a:r>
              <a:rPr lang="pl-PL" sz="15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 jak gminy wiejskie</a:t>
            </a:r>
            <a:r>
              <a:rPr lang="pl-PL" sz="15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l-PL" sz="15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dodatkowo mogą ubiegać się o środki przeznaczone dla ośrodków miejskich. </a:t>
            </a:r>
            <a:r>
              <a:rPr lang="pl-PL" sz="15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Dzięki uzyskaniu statusu miasta dla Czarnego Dunajca otworzą się nowe możliwości poprzez szerszy dostęp do funduszy unijnych niż obecnie. Już w poprzednim okresie pojawiały się </a:t>
            </a:r>
            <a:r>
              <a:rPr lang="pl-PL" sz="15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działania dostępne tylko dla miast np. lokalne plany rewitalizacji</a:t>
            </a:r>
            <a:r>
              <a:rPr lang="pl-PL" sz="15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W nowej perspektywie na lata 2021-2027 trend do wzmacniania lokalnych ośrodków miejskich jest jeszcze bardziej wyraźny. </a:t>
            </a:r>
            <a:r>
              <a:rPr lang="pl-PL" sz="15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zapowiadany przez Ministerstwo Rozwoju specjalny Pakiet dla małych miast. </a:t>
            </a:r>
            <a:r>
              <a:rPr lang="pl-PL" sz="15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Tak, więc z punktu widzenia dostępu do środków UE, uzyskanie statusu miasta to po prostu większy wachlarz możliwości.</a:t>
            </a:r>
            <a:endParaRPr lang="pl-PL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5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Czy mieszkańcy miasta będą mogli korzystać -jak dotąd -ze środków na utworzenie lub rozwój działalności gospodarczej albo działalność stowarzyszeń?   </a:t>
            </a:r>
            <a:r>
              <a:rPr lang="pl-PL" sz="15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endParaRPr lang="pl-PL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5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Podobnie jak inni mieszkańcy całej  gminy także mieszkańcy miasta Czarny Dunajec zachowają dostęp do środków unijnych na rozwój obszarów wiejskich. </a:t>
            </a:r>
            <a:r>
              <a:rPr lang="pl-PL" sz="15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Uzyskanie statusu miasta nikogo nie wyeliminuje z dostępu do środków Lokalnej Grupy Działania.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500" dirty="0">
              <a:solidFill>
                <a:srgbClr val="2F2F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500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533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06CB6F-3EED-493F-AD9D-7F80D4C9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400" b="1" dirty="0"/>
              <a:t>UZYSKANIE STATUSU MIASTA – PYTANIA I ODPOWIEDZI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499274-48BE-4298-BB1A-337174F3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1" y="342434"/>
            <a:ext cx="729211" cy="8507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29BC16-ADAC-4CA7-8941-D9EC76419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7592"/>
            <a:ext cx="10719816" cy="5056632"/>
          </a:xfrm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6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Czy po zmianie statusu zmienią się (wzrosną) opłaty za wodę  i śmieci?</a:t>
            </a:r>
            <a:r>
              <a:rPr lang="pl-PL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NIE</a:t>
            </a:r>
            <a:endParaRPr lang="pl-P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6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jest planowany wzrost opłat za wodę i za odbiór odpadów komunalnymi z tego tytułu, że miejscowość  zmieni status na miejski. Stawki opłat za wodę w postaci tzn. taryfy uchwala Rada Gminy kierując się przesłankami finansowymi i grupami odbiorców .</a:t>
            </a:r>
            <a:r>
              <a:rPr lang="pl-PL" sz="16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Ustawa z dnia 7 czerwca 2001r.o zbiorowym zaopatrzeniu w wodę i zbiorowym odprowadzeniu ścieków ( </a:t>
            </a:r>
            <a:r>
              <a:rPr lang="pl-PL" sz="1600" u="sng" dirty="0" err="1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16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Dz. U .z 2020 poz.2028 ) jak też i akt wykonawczy w postaci rozporządzenia w sprawie określania taryf nie różnicuje opłat z terenów wiejskich i miejskich.</a:t>
            </a:r>
            <a:endParaRPr lang="pl-PL" sz="1600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600" u="sng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Stawki opłat za odbiór śmieci uchwala Rada Gminy mogąc je różnicować według przesłanek zawartych w ustawie</a:t>
            </a:r>
            <a:r>
              <a:rPr lang="pl-PL" sz="16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Ustawodawca dał  możliwość zróżnicowania stawki opłaty w zależności od odbierania odpadów z terenów wiejskich lub miejskich (art. 6j ust. 2a ustawy z dnia 13 września 1996 roku o utrzymaniu czystości i porządku w gminach – </a:t>
            </a:r>
            <a:r>
              <a:rPr lang="pl-PL" sz="1600" dirty="0" err="1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16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Dz.U. z 2020 r. poz.1439 z późn.zm.), lecz generalnie odbiór śmieci z terenów o zwartej zabudowie (miejskich) jest tańszy niż odbiór z terenów o zabudowie rozproszonej.</a:t>
            </a:r>
            <a:endParaRPr lang="pl-P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600" b="1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13.Czy będzie potrzebna wymiana dowodów osobistych? </a:t>
            </a:r>
            <a:r>
              <a:rPr lang="pl-PL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NIE</a:t>
            </a:r>
            <a:endParaRPr lang="pl-P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6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Zmiana nazwy organu wydającego dowód osobisty nie powoduje konieczności wymiany dotychczasowego dowodu osobistego - zgodnie z art. 46 ust. 1 pkt. 2 ustawy z dnia 06 sierpnia 2010 r. o dowodach osobistych (</a:t>
            </a:r>
            <a:r>
              <a:rPr lang="pl-PL" sz="1600" dirty="0" err="1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1600" dirty="0">
                <a:solidFill>
                  <a:srgbClr val="2F2F3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Dz. U. z 2020r poz. 332 ).</a:t>
            </a:r>
            <a:endParaRPr lang="pl-P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5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500" dirty="0">
              <a:solidFill>
                <a:srgbClr val="2F2F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500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864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06CB6F-3EED-493F-AD9D-7F80D4C9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400" b="1" dirty="0"/>
              <a:t>UZYSKANIE STATUSU MIASTA – PYTANIA I ODPOWIEDZI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499274-48BE-4298-BB1A-337174F3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1" y="342434"/>
            <a:ext cx="729211" cy="8507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29BC16-ADAC-4CA7-8941-D9EC76419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7592"/>
            <a:ext cx="10719816" cy="5207974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6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2F2F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14.Czy w związku z powołaniem miasta zmieni się liczba radnych?   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6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2F2F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Liczebność rady gminy </a:t>
            </a:r>
            <a:r>
              <a:rPr kumimoji="0" lang="pl-PL" sz="1600" b="0" i="0" u="sng" strike="noStrike" kern="1200" cap="none" spc="0" normalizeH="0" baseline="0" noProof="0" dirty="0">
                <a:ln>
                  <a:noFill/>
                </a:ln>
                <a:solidFill>
                  <a:srgbClr val="2F2F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zależna jest wyłącznie od liczby mieszkańców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2F2F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Status gminy nie ma tu znaczenia. W gminach do 50 tys. mieszkańców rada składa się z 21 radnych. Stanowi o tym art. 17 ustawy o samorządzie gminnym. Zmiana statusu </a:t>
            </a:r>
            <a:r>
              <a:rPr kumimoji="0" lang="pl-PL" sz="1600" b="0" i="0" u="sng" strike="noStrike" kern="1200" cap="none" spc="0" normalizeH="0" baseline="0" noProof="0" dirty="0">
                <a:ln>
                  <a:noFill/>
                </a:ln>
                <a:solidFill>
                  <a:srgbClr val="2F2F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powoduje także wzrostu diet radnych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2F2F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6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2F2F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15.Czy w przypadku uzyskania statusu miasta będą potrzebne nowe wybory radnych i burmistrza?  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6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2F2F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związku z uzyskaniem statusu miasta nie przeprowadza się przedterminowych wyborów organów gminy (art. 4f ustawy o samorządzie gminnym oraz art. 390 Kodeksu wyborczego). Rada Gminy staje się automatycznie 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2F2F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Radą Miasta i Gminy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2F2F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Wójt  staje się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2F2F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Burmistrzem.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600" b="1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Czy po uzyskaniu statusu miasta jednostka pomocnicza (sołectwo) Czarny Dunajec będzie </a:t>
            </a:r>
            <a:r>
              <a:rPr lang="pl-PL" sz="1600" b="1" u="sng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przemianowana na dzielnice (osiedle)</a:t>
            </a:r>
            <a:r>
              <a:rPr lang="pl-PL" sz="1600" b="1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jej organy na radę dzielnicy i przewodniczącego rady dzielnicy.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600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Istnieją </a:t>
            </a:r>
            <a:r>
              <a:rPr lang="pl-PL" sz="1600" u="sng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różne możliwości </a:t>
            </a:r>
            <a:r>
              <a:rPr lang="pl-PL" sz="1600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zakresie ustanowienia jednostek pomocniczych położonych na terenie miasta. Mogą to być dzielnice, osiedla, sołectwa. W sytuacji niewielkiego miasta (jakim może stać się Czarny Dunajec) najbardziej właściwe wydaje się być zastosowanie przepisu ustawy o samorządzie gminnym, zgodnie z którym </a:t>
            </a:r>
            <a:r>
              <a:rPr lang="pl-PL" sz="1600" u="sng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jednostką pomocniczą może być również miasto położone na terenie gminy. Niezbędna będzie w tym przypadku zmiana Statutu i ustanowienie nowych organów: zebrania miejskiego (organ uchwałodawczy), rady miejskiej z przewodniczącym (organ wykonawczy).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6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600" b="1" dirty="0">
              <a:solidFill>
                <a:srgbClr val="2F2F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6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dirty="0">
              <a:solidFill>
                <a:srgbClr val="2F2F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500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136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106CB6F-3EED-493F-AD9D-7F80D4C9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400" b="1" dirty="0"/>
              <a:t>UZYSKANIE STATUSU MIASTA – PYTANIA I ODPOWIEDZI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E499274-48BE-4298-BB1A-337174F3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71" y="342434"/>
            <a:ext cx="729211" cy="850746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29BC16-ADAC-4CA7-8941-D9EC76419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07592"/>
            <a:ext cx="10719816" cy="5056632"/>
          </a:xfrm>
        </p:spPr>
        <p:txBody>
          <a:bodyPr>
            <a:norm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600" b="1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Czy na terenie miasta mogą funkcjonować w gospodarstwa agroturystyczne.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600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terenie miasta mogą być zakładane i prowadzone gospodarstwa agroturystyczne. </a:t>
            </a:r>
            <a:r>
              <a:rPr lang="pl-PL" sz="1600" u="sng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Ustawa z dnia 29 sierpnia 1997 r. o usługach hotelarskich</a:t>
            </a:r>
            <a:r>
              <a:rPr lang="pl-PL" sz="1600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oraz usługach pilotów wycieczek i przewodników turystycznych, która stanowi podstawę rejestracji gospodarstw  agroturystycznych, określa </a:t>
            </a:r>
            <a:r>
              <a:rPr lang="pl-PL" sz="1600" u="sng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przedmiot działalności </a:t>
            </a:r>
            <a:r>
              <a:rPr lang="pl-PL" sz="1600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tego typu obiektów jako: </a:t>
            </a:r>
            <a:r>
              <a:rPr lang="pl-PL" sz="1600" u="sng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wynajmowane przez rolników pokoje i miejsca na ustawianie namiotów w prowadzonych  przez  nich  gospodarstwach  rolnych i nie odwołuje się </a:t>
            </a:r>
            <a:r>
              <a:rPr lang="pl-PL" sz="1600" u="sng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warunku </a:t>
            </a:r>
            <a:r>
              <a:rPr lang="pl-PL" sz="1600" u="sng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lokalizacji na terenie wsi.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600" b="1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Czy na terenach miejskich rolnicy mogą korzystać z ustawowego zwolnienia z opłaty od posiadania psów.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600" dirty="0">
                <a:solidFill>
                  <a:srgbClr val="2F2F3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Opłata od posiadania psów przez osoby fizyczne funkcjonuje wyłącznie wówczas, gdy Rada Gminy wprowadzi taką opłatę. Ustawowe zwolnienie z tej opłaty (z tytułu posiadania nie więcej niż dwóch psów) dotyczy podatników podatku rolnego od gospodarstw rolnych i nie jest związane z lokalizacją na terenie wiejskim.</a:t>
            </a:r>
            <a:endParaRPr lang="pl-PL" sz="1600" b="1" dirty="0">
              <a:solidFill>
                <a:srgbClr val="2F2F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6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6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b="1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dirty="0">
              <a:solidFill>
                <a:srgbClr val="2F2F3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500" dirty="0">
              <a:solidFill>
                <a:srgbClr val="2F2F3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pl-PL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17174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2188</Words>
  <Application>Microsoft Office PowerPoint</Application>
  <PresentationFormat>Panoramiczny</PresentationFormat>
  <Paragraphs>124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Motyw pakietu Office</vt:lpstr>
      <vt:lpstr>       UZYSKANIE STATUSU MIASTA  - Podstawa prawna, kryteria</vt:lpstr>
      <vt:lpstr>       UZYSKANIE STATUSU MIASTA  - HARMONOGRAM</vt:lpstr>
      <vt:lpstr>       UZYSKANIE STATUSU MIASTA – PYTANIA I ODPOWIEDZI</vt:lpstr>
      <vt:lpstr>       UZYSKANIE STATUSU MIASTA – PYTANIA I ODPOWIEDZI</vt:lpstr>
      <vt:lpstr>       UZYSKANIE STATUSU MIASTA – PYTANIA I ODPOWIEDZI</vt:lpstr>
      <vt:lpstr>       UZYSKANIE STATUSU MIASTA – PYTANIA I ODPOWIEDZI</vt:lpstr>
      <vt:lpstr>       UZYSKANIE STATUSU MIASTA – PYTANIA I ODPOWIEDZI</vt:lpstr>
      <vt:lpstr>       UZYSKANIE STATUSU MIASTA – PYTANIA I ODPOWIEDZI</vt:lpstr>
      <vt:lpstr>       UZYSKANIE STATUSU MIASTA – PYTANIA I ODPOWIEDZI</vt:lpstr>
      <vt:lpstr>       UZYSKANIE STATUSU MIASTA – HISTORIA</vt:lpstr>
      <vt:lpstr>       UZYSKANIE STATUSU MIASTA – HISTORIA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</dc:creator>
  <cp:lastModifiedBy>a</cp:lastModifiedBy>
  <cp:revision>36</cp:revision>
  <cp:lastPrinted>2021-01-21T11:35:12Z</cp:lastPrinted>
  <dcterms:created xsi:type="dcterms:W3CDTF">2021-01-11T12:20:33Z</dcterms:created>
  <dcterms:modified xsi:type="dcterms:W3CDTF">2021-02-01T08:23:23Z</dcterms:modified>
</cp:coreProperties>
</file>